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2.svg>
</file>

<file path=ppt/media/image3.jpe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7157940"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Penetration</a:t>
            </a:r>
          </a:p>
        </p:txBody>
      </p:sp>
      <p:sp>
        <p:nvSpPr>
          <p:cNvPr name="TextBox 13" id="13"/>
          <p:cNvSpPr txBox="true"/>
          <p:nvPr/>
        </p:nvSpPr>
        <p:spPr>
          <a:xfrm rot="0">
            <a:off x="1028700" y="7293329"/>
            <a:ext cx="9448570"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Testing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Cleanup</a:t>
            </a:r>
            <a:r>
              <a:rPr lang="en-US" sz="3000">
                <a:solidFill>
                  <a:srgbClr val="FFFFFF"/>
                </a:solidFill>
                <a:latin typeface="Roboto Condensed"/>
              </a:rPr>
              <a:t>, or covering one’s tracks, is an essential step in a professional’s toolkit. Clearing logs, blocking remote logging, messing with system history, and using reverse shells and Internet Control Message Protocol (ICMP) tunnels to avoid detection and logging are some of the methods employed. </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Bug bounty </a:t>
            </a:r>
            <a:r>
              <a:rPr lang="en-US" sz="3000">
                <a:solidFill>
                  <a:srgbClr val="FFFFFF"/>
                </a:solidFill>
                <a:latin typeface="Roboto Condensed"/>
              </a:rPr>
              <a:t>programs are mechanisms where companies pay hackers for revealing the details of vulnerabilities that they discover, providing the companies an opportunity to correct the issues. Most bug bounties pay some form of cash reward, with several major companies like Microsoft, Apple, and Google paying up to six-digit rewards for very critical vulnerabilities.</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Pivoting</a:t>
            </a:r>
            <a:r>
              <a:rPr lang="en-US" sz="3000">
                <a:solidFill>
                  <a:srgbClr val="FFFFFF"/>
                </a:solidFill>
                <a:latin typeface="Roboto Condensed"/>
              </a:rPr>
              <a:t> is a technique similar to lateral movement. In pivoting, one moves to a new location in a network and begins the attack process over again, performing scans to see machines that were not visible from the outside. </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5334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Passive reconnaissance </a:t>
            </a:r>
            <a:r>
              <a:rPr lang="en-US" sz="3000">
                <a:solidFill>
                  <a:srgbClr val="FFFFFF"/>
                </a:solidFill>
                <a:latin typeface="Roboto Condensed"/>
              </a:rPr>
              <a:t>is performed using methods to gain information about targeted computers and networks without actively engaging with the target systems and thus avoiding detection.</a:t>
            </a:r>
          </a:p>
          <a:p>
            <a:pPr>
              <a:lnSpc>
                <a:spcPts val="4200"/>
              </a:lnSpc>
            </a:pPr>
          </a:p>
          <a:p>
            <a:pPr>
              <a:lnSpc>
                <a:spcPts val="4200"/>
              </a:lnSpc>
            </a:pPr>
            <a:r>
              <a:rPr lang="en-US" sz="3000">
                <a:solidFill>
                  <a:srgbClr val="FFFFFF"/>
                </a:solidFill>
                <a:latin typeface="Roboto Condensed"/>
              </a:rPr>
              <a:t>In active reconnaissance, the attacker engages with the target system, typically conducting a port scan to find any open ports.</a:t>
            </a:r>
          </a:p>
          <a:p>
            <a:pPr>
              <a:lnSpc>
                <a:spcPts val="4200"/>
              </a:lnSpc>
            </a:pPr>
          </a:p>
          <a:p>
            <a:pPr>
              <a:lnSpc>
                <a:spcPts val="4200"/>
              </a:lnSpc>
            </a:pPr>
          </a:p>
        </p:txBody>
      </p:sp>
      <p:sp>
        <p:nvSpPr>
          <p:cNvPr name="TextBox 9" id="9"/>
          <p:cNvSpPr txBox="true"/>
          <p:nvPr/>
        </p:nvSpPr>
        <p:spPr>
          <a:xfrm rot="0">
            <a:off x="8795563" y="2655799"/>
            <a:ext cx="822570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Active Reconnaissance</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Passive and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4426485"/>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Using a drone to fly over a facility and capture wireless network traffic is called </a:t>
            </a:r>
            <a:r>
              <a:rPr lang="en-US" sz="3000">
                <a:solidFill>
                  <a:srgbClr val="FFFFFF"/>
                </a:solidFill>
                <a:latin typeface="Roboto Condensed Italics"/>
              </a:rPr>
              <a:t>war flying</a:t>
            </a:r>
            <a:r>
              <a:rPr lang="en-US" sz="3000">
                <a:solidFill>
                  <a:srgbClr val="FFFFFF"/>
                </a:solidFill>
                <a:latin typeface="Roboto Condensed"/>
              </a:rPr>
              <a:t>.</a:t>
            </a:r>
          </a:p>
          <a:p>
            <a:pPr>
              <a:lnSpc>
                <a:spcPts val="4200"/>
              </a:lnSpc>
            </a:pPr>
          </a:p>
        </p:txBody>
      </p:sp>
      <p:sp>
        <p:nvSpPr>
          <p:cNvPr name="TextBox 9" id="9"/>
          <p:cNvSpPr txBox="true"/>
          <p:nvPr/>
        </p:nvSpPr>
        <p:spPr>
          <a:xfrm rot="0">
            <a:off x="8795563" y="2655799"/>
            <a:ext cx="822570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Active Reconnaissance</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Passive and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4426485"/>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War driving </a:t>
            </a:r>
            <a:r>
              <a:rPr lang="en-US" sz="3000">
                <a:solidFill>
                  <a:srgbClr val="FFFFFF"/>
                </a:solidFill>
                <a:latin typeface="Roboto Condensed"/>
              </a:rPr>
              <a:t>is the same concept as war flying, but rather than using a drone to capture the traffic, one simply drives past the points of access.</a:t>
            </a:r>
          </a:p>
          <a:p>
            <a:pPr>
              <a:lnSpc>
                <a:spcPts val="4200"/>
              </a:lnSpc>
            </a:pPr>
          </a:p>
        </p:txBody>
      </p:sp>
      <p:sp>
        <p:nvSpPr>
          <p:cNvPr name="TextBox 9" id="9"/>
          <p:cNvSpPr txBox="true"/>
          <p:nvPr/>
        </p:nvSpPr>
        <p:spPr>
          <a:xfrm rot="0">
            <a:off x="8795563" y="2655799"/>
            <a:ext cx="822570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Active Reconnaissance</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Passive and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4426485"/>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Footprinting</a:t>
            </a:r>
            <a:r>
              <a:rPr lang="en-US" sz="3000">
                <a:solidFill>
                  <a:srgbClr val="FFFFFF"/>
                </a:solidFill>
                <a:latin typeface="Roboto Condensed"/>
              </a:rPr>
              <a:t>, also called reconnaissance, is the first step in gaining active information on a network. Using footprinting, a pen tester can gather information about computer systems and the entities they belong to, and in some cases user information as well. </a:t>
            </a:r>
          </a:p>
          <a:p>
            <a:pPr>
              <a:lnSpc>
                <a:spcPts val="4200"/>
              </a:lnSpc>
            </a:pPr>
          </a:p>
        </p:txBody>
      </p:sp>
      <p:sp>
        <p:nvSpPr>
          <p:cNvPr name="TextBox 9" id="9"/>
          <p:cNvSpPr txBox="true"/>
          <p:nvPr/>
        </p:nvSpPr>
        <p:spPr>
          <a:xfrm rot="0">
            <a:off x="8795563" y="2655799"/>
            <a:ext cx="822570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Active Reconnaissance</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Passive and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4426485"/>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OSINT (open source intelligence) </a:t>
            </a:r>
            <a:r>
              <a:rPr lang="en-US" sz="3000">
                <a:solidFill>
                  <a:srgbClr val="FFFFFF"/>
                </a:solidFill>
                <a:latin typeface="Roboto Condensed"/>
              </a:rPr>
              <a:t>is the technique of using publicly available information sources to gather information on a system. OSINT is not a single method but rather an entire set of both qualitative and quantitative methods that can be used to collect useful information. </a:t>
            </a:r>
          </a:p>
          <a:p>
            <a:pPr>
              <a:lnSpc>
                <a:spcPts val="4200"/>
              </a:lnSpc>
            </a:pPr>
          </a:p>
        </p:txBody>
      </p:sp>
      <p:sp>
        <p:nvSpPr>
          <p:cNvPr name="TextBox 9" id="9"/>
          <p:cNvSpPr txBox="true"/>
          <p:nvPr/>
        </p:nvSpPr>
        <p:spPr>
          <a:xfrm rot="0">
            <a:off x="8795563" y="2655799"/>
            <a:ext cx="822570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Active Reconnaissance</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Passive and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365248" y="3562548"/>
            <a:ext cx="8033346" cy="4012692"/>
          </a:xfrm>
          <a:custGeom>
            <a:avLst/>
            <a:gdLst/>
            <a:ahLst/>
            <a:cxnLst/>
            <a:rect r="r" b="b" t="t" l="l"/>
            <a:pathLst>
              <a:path h="4012692" w="8033346">
                <a:moveTo>
                  <a:pt x="0" y="0"/>
                </a:moveTo>
                <a:lnTo>
                  <a:pt x="8033345" y="0"/>
                </a:lnTo>
                <a:lnTo>
                  <a:pt x="8033345" y="4012692"/>
                </a:lnTo>
                <a:lnTo>
                  <a:pt x="0" y="4012692"/>
                </a:lnTo>
                <a:lnTo>
                  <a:pt x="0" y="0"/>
                </a:lnTo>
                <a:close/>
              </a:path>
            </a:pathLst>
          </a:custGeom>
          <a:blipFill>
            <a:blip r:embed="rId6"/>
            <a:stretch>
              <a:fillRect l="0" t="0" r="0" b="0"/>
            </a:stretch>
          </a:blipFill>
        </p:spPr>
      </p:sp>
      <p:sp>
        <p:nvSpPr>
          <p:cNvPr name="TextBox 6" id="6"/>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7" id="7"/>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
        <p:nvSpPr>
          <p:cNvPr name="TextBox 8" id="8"/>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Penetration testing </a:t>
            </a:r>
            <a:r>
              <a:rPr lang="en-US" sz="3000">
                <a:solidFill>
                  <a:srgbClr val="FFFFFF"/>
                </a:solidFill>
                <a:latin typeface="Roboto Condensed"/>
              </a:rPr>
              <a:t>simulates an attack from a malicious outsider—probing your network and systems for a way in (often any way in). Penetration tests, or </a:t>
            </a:r>
            <a:r>
              <a:rPr lang="en-US" sz="3000">
                <a:solidFill>
                  <a:srgbClr val="FFFFFF"/>
                </a:solidFill>
                <a:latin typeface="Roboto Condensed Italics"/>
              </a:rPr>
              <a:t>pen tests </a:t>
            </a:r>
            <a:r>
              <a:rPr lang="en-US" sz="3000">
                <a:solidFill>
                  <a:srgbClr val="FFFFFF"/>
                </a:solidFill>
                <a:latin typeface="Roboto Condensed"/>
              </a:rPr>
              <a:t>for short, are often the most aggressive form of security testing and can take on many forms, depending on what is considered “in” or “out” of scope.</a:t>
            </a:r>
          </a:p>
          <a:p>
            <a:pPr>
              <a:lnSpc>
                <a:spcPts val="42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Known environment (white box) testing, s</a:t>
            </a:r>
            <a:r>
              <a:rPr lang="en-US" sz="3000">
                <a:solidFill>
                  <a:srgbClr val="FFFFFF"/>
                </a:solidFill>
                <a:latin typeface="Roboto Condensed"/>
              </a:rPr>
              <a:t>ometimes called </a:t>
            </a:r>
            <a:r>
              <a:rPr lang="en-US" sz="3000">
                <a:solidFill>
                  <a:srgbClr val="FFFFFF"/>
                </a:solidFill>
                <a:latin typeface="Roboto Condensed Italics"/>
              </a:rPr>
              <a:t>clear box testing</a:t>
            </a:r>
            <a:r>
              <a:rPr lang="en-US" sz="3000">
                <a:solidFill>
                  <a:srgbClr val="FFFFFF"/>
                </a:solidFill>
                <a:latin typeface="Roboto Condensed"/>
              </a:rPr>
              <a:t>, test the internal structures and processing within an application for bugs, vulnerabilities, and so on</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Unknown environment (black box) testing </a:t>
            </a:r>
            <a:r>
              <a:rPr lang="en-US" sz="3000">
                <a:solidFill>
                  <a:srgbClr val="FFFFFF"/>
                </a:solidFill>
                <a:latin typeface="Roboto Condensed"/>
              </a:rPr>
              <a:t>is a software-testing technique that consists of finding implementation bugs using malformed/semi-malformed data injection in an automated fashion. Unknown environment techniques test the functionality of the software, usually from an external or user perspective. </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In a </a:t>
            </a:r>
            <a:r>
              <a:rPr lang="en-US" sz="3000">
                <a:solidFill>
                  <a:srgbClr val="FFFFFF"/>
                </a:solidFill>
                <a:latin typeface="Roboto Condensed Italics"/>
              </a:rPr>
              <a:t>partially known environment test</a:t>
            </a:r>
            <a:r>
              <a:rPr lang="en-US" sz="3000">
                <a:solidFill>
                  <a:srgbClr val="FFFFFF"/>
                </a:solidFill>
                <a:latin typeface="Roboto Condensed"/>
              </a:rPr>
              <a:t>, the testers typically have some knowledge of the software, network, or systems they are testing.</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a:t>
            </a:r>
            <a:r>
              <a:rPr lang="en-US" sz="3000">
                <a:solidFill>
                  <a:srgbClr val="FFFFFF"/>
                </a:solidFill>
                <a:latin typeface="Roboto Condensed Italics"/>
              </a:rPr>
              <a:t>rules of engagement </a:t>
            </a:r>
            <a:r>
              <a:rPr lang="en-US" sz="3000">
                <a:solidFill>
                  <a:srgbClr val="FFFFFF"/>
                </a:solidFill>
                <a:latin typeface="Roboto Condensed"/>
              </a:rPr>
              <a:t>associated with a penetration test are critical for several reasons. The activities associated with a penetration test are illegal if not authorized, and the rules of engagement specify the legal authority that the penetration testers have in performing their duties.</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Lateral movement</a:t>
            </a:r>
            <a:r>
              <a:rPr lang="en-US" sz="3000">
                <a:solidFill>
                  <a:srgbClr val="FFFFFF"/>
                </a:solidFill>
                <a:latin typeface="Roboto Condensed"/>
              </a:rPr>
              <a:t>, sometimes referred to as </a:t>
            </a:r>
            <a:r>
              <a:rPr lang="en-US" sz="3000">
                <a:solidFill>
                  <a:srgbClr val="FFFFFF"/>
                </a:solidFill>
                <a:latin typeface="Roboto Condensed Italics"/>
              </a:rPr>
              <a:t>network lateral movement</a:t>
            </a:r>
            <a:r>
              <a:rPr lang="en-US" sz="3000">
                <a:solidFill>
                  <a:srgbClr val="FFFFFF"/>
                </a:solidFill>
                <a:latin typeface="Roboto Condensed"/>
              </a:rPr>
              <a:t>, refers to the process used by attackers to move deeper into a network to get to the target data. In most cases, the initial entry into a system is via a user account that does not have access to the desired material, nor does the account have the appropriate levels of permissions.</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Privilege escalation </a:t>
            </a:r>
            <a:r>
              <a:rPr lang="en-US" sz="3000">
                <a:solidFill>
                  <a:srgbClr val="FFFFFF"/>
                </a:solidFill>
                <a:latin typeface="Roboto Condensed"/>
              </a:rPr>
              <a:t>is the process of gaining increased privileges for an account. This can be done in a variety of ways—sometimes legitimate, sometimes via a bug or vulnerability.</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Persistence</a:t>
            </a:r>
            <a:r>
              <a:rPr lang="en-US" sz="3000">
                <a:solidFill>
                  <a:srgbClr val="FFFFFF"/>
                </a:solidFill>
                <a:latin typeface="Roboto Condensed"/>
              </a:rPr>
              <a:t> is the ability to exist beyond a machine reboot or after disconnection. The term </a:t>
            </a:r>
            <a:r>
              <a:rPr lang="en-US" sz="3000">
                <a:solidFill>
                  <a:srgbClr val="FFFFFF"/>
                </a:solidFill>
                <a:latin typeface="Roboto Condensed Italics"/>
              </a:rPr>
              <a:t>advanced persistent threat (APT) </a:t>
            </a:r>
            <a:r>
              <a:rPr lang="en-US" sz="3000">
                <a:solidFill>
                  <a:srgbClr val="FFFFFF"/>
                </a:solidFill>
                <a:latin typeface="Roboto Condensed"/>
              </a:rPr>
              <a:t>refers to a methodology that is focused first and foremost about maintaining persistence.</a:t>
            </a:r>
          </a:p>
          <a:p>
            <a:pPr>
              <a:lnSpc>
                <a:spcPts val="4200"/>
              </a:lnSpc>
            </a:pPr>
          </a:p>
        </p:txBody>
      </p:sp>
      <p:sp>
        <p:nvSpPr>
          <p:cNvPr name="TextBox 9" id="9"/>
          <p:cNvSpPr txBox="true"/>
          <p:nvPr/>
        </p:nvSpPr>
        <p:spPr>
          <a:xfrm rot="0">
            <a:off x="12909320" y="1527309"/>
            <a:ext cx="281900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Testing</a:t>
            </a:r>
          </a:p>
        </p:txBody>
      </p:sp>
      <p:sp>
        <p:nvSpPr>
          <p:cNvPr name="TextBox 10" id="10"/>
          <p:cNvSpPr txBox="true"/>
          <p:nvPr/>
        </p:nvSpPr>
        <p:spPr>
          <a:xfrm rot="0">
            <a:off x="8795563" y="1527309"/>
            <a:ext cx="411375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Penetration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DAF-aO7bSGU</dc:identifier>
  <dcterms:modified xsi:type="dcterms:W3CDTF">2011-08-01T06:04:30Z</dcterms:modified>
  <cp:revision>1</cp:revision>
  <dc:title>ITP64 Chapter 8</dc:title>
</cp:coreProperties>
</file>

<file path=docProps/thumbnail.jpeg>
</file>